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4" r:id="rId6"/>
    <p:sldId id="261" r:id="rId7"/>
    <p:sldId id="262" r:id="rId8"/>
    <p:sldId id="263" r:id="rId9"/>
    <p:sldId id="275" r:id="rId10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70651-5E3A-47D3-8FA0-732D9B426CD6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DDAC4-DA1E-4DC0-B52A-43651BC454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9783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229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3583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8831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397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70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2702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852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317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550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43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64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492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605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42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36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29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827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532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14C3-DEDF-4306-8536-7A22EB01AF09}" type="datetimeFigureOut">
              <a:rPr lang="en-AU" smtClean="0"/>
              <a:t>4/01/2024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866D1-AB27-4EB6-A5C8-F039355BF8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270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22.e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6.png"/><Relationship Id="rId7" Type="http://schemas.openxmlformats.org/officeDocument/2006/relationships/hyperlink" Target="http://www.wisethingz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bappa_wt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www.youtube.com/c/wisethingz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-7728" y="-1164"/>
            <a:ext cx="9913730" cy="6859162"/>
          </a:xfrm>
          <a:custGeom>
            <a:avLst/>
            <a:gdLst>
              <a:gd name="connsiteX0" fmla="*/ 4401758 w 9913731"/>
              <a:gd name="connsiteY0" fmla="*/ 0 h 6859162"/>
              <a:gd name="connsiteX1" fmla="*/ 5685549 w 9913731"/>
              <a:gd name="connsiteY1" fmla="*/ 0 h 6859162"/>
              <a:gd name="connsiteX2" fmla="*/ 5685549 w 9913731"/>
              <a:gd name="connsiteY2" fmla="*/ 1165 h 6859162"/>
              <a:gd name="connsiteX3" fmla="*/ 9888800 w 9913731"/>
              <a:gd name="connsiteY3" fmla="*/ 1165 h 6859162"/>
              <a:gd name="connsiteX4" fmla="*/ 9888800 w 9913731"/>
              <a:gd name="connsiteY4" fmla="*/ 69246 h 6859162"/>
              <a:gd name="connsiteX5" fmla="*/ 9913731 w 9913731"/>
              <a:gd name="connsiteY5" fmla="*/ 69246 h 6859162"/>
              <a:gd name="connsiteX6" fmla="*/ 9913731 w 9913731"/>
              <a:gd name="connsiteY6" fmla="*/ 3152940 h 6859162"/>
              <a:gd name="connsiteX7" fmla="*/ 9686572 w 9913731"/>
              <a:gd name="connsiteY7" fmla="*/ 3152940 h 6859162"/>
              <a:gd name="connsiteX8" fmla="*/ 6889981 w 9913731"/>
              <a:gd name="connsiteY8" fmla="*/ 4758114 h 6859162"/>
              <a:gd name="connsiteX9" fmla="*/ 7090278 w 9913731"/>
              <a:gd name="connsiteY9" fmla="*/ 5107079 h 6859162"/>
              <a:gd name="connsiteX10" fmla="*/ 8270076 w 9913731"/>
              <a:gd name="connsiteY10" fmla="*/ 5107079 h 6859162"/>
              <a:gd name="connsiteX11" fmla="*/ 8270076 w 9913731"/>
              <a:gd name="connsiteY11" fmla="*/ 5442625 h 6859162"/>
              <a:gd name="connsiteX12" fmla="*/ 8045436 w 9913731"/>
              <a:gd name="connsiteY12" fmla="*/ 5442625 h 6859162"/>
              <a:gd name="connsiteX13" fmla="*/ 8045436 w 9913731"/>
              <a:gd name="connsiteY13" fmla="*/ 5560291 h 6859162"/>
              <a:gd name="connsiteX14" fmla="*/ 7652141 w 9913731"/>
              <a:gd name="connsiteY14" fmla="*/ 5560291 h 6859162"/>
              <a:gd name="connsiteX15" fmla="*/ 7652141 w 9913731"/>
              <a:gd name="connsiteY15" fmla="*/ 5811231 h 6859162"/>
              <a:gd name="connsiteX16" fmla="*/ 7494359 w 9913731"/>
              <a:gd name="connsiteY16" fmla="*/ 5811231 h 6859162"/>
              <a:gd name="connsiteX17" fmla="*/ 5708311 w 9913731"/>
              <a:gd name="connsiteY17" fmla="*/ 6836379 h 6859162"/>
              <a:gd name="connsiteX18" fmla="*/ 1307173 w 9913731"/>
              <a:gd name="connsiteY18" fmla="*/ 6836379 h 6859162"/>
              <a:gd name="connsiteX19" fmla="*/ 1307173 w 9913731"/>
              <a:gd name="connsiteY19" fmla="*/ 6859162 h 6859162"/>
              <a:gd name="connsiteX20" fmla="*/ 0 w 9913731"/>
              <a:gd name="connsiteY20" fmla="*/ 6859162 h 6859162"/>
              <a:gd name="connsiteX21" fmla="*/ 0 w 9913731"/>
              <a:gd name="connsiteY21" fmla="*/ 3775468 h 6859162"/>
              <a:gd name="connsiteX22" fmla="*/ 227159 w 9913731"/>
              <a:gd name="connsiteY22" fmla="*/ 3775468 h 6859162"/>
              <a:gd name="connsiteX23" fmla="*/ 3023750 w 9913731"/>
              <a:gd name="connsiteY23" fmla="*/ 2170294 h 6859162"/>
              <a:gd name="connsiteX24" fmla="*/ 2823453 w 9913731"/>
              <a:gd name="connsiteY24" fmla="*/ 1821329 h 6859162"/>
              <a:gd name="connsiteX25" fmla="*/ 1643655 w 9913731"/>
              <a:gd name="connsiteY25" fmla="*/ 1821329 h 6859162"/>
              <a:gd name="connsiteX26" fmla="*/ 1643655 w 9913731"/>
              <a:gd name="connsiteY26" fmla="*/ 1485783 h 6859162"/>
              <a:gd name="connsiteX27" fmla="*/ 1868295 w 9913731"/>
              <a:gd name="connsiteY27" fmla="*/ 1485783 h 6859162"/>
              <a:gd name="connsiteX28" fmla="*/ 1868295 w 9913731"/>
              <a:gd name="connsiteY28" fmla="*/ 1368117 h 6859162"/>
              <a:gd name="connsiteX29" fmla="*/ 2261590 w 9913731"/>
              <a:gd name="connsiteY29" fmla="*/ 1368117 h 6859162"/>
              <a:gd name="connsiteX30" fmla="*/ 2261590 w 9913731"/>
              <a:gd name="connsiteY30" fmla="*/ 1117177 h 6859162"/>
              <a:gd name="connsiteX31" fmla="*/ 2419372 w 9913731"/>
              <a:gd name="connsiteY31" fmla="*/ 1117177 h 6859162"/>
              <a:gd name="connsiteX32" fmla="*/ 4228182 w 9913731"/>
              <a:gd name="connsiteY32" fmla="*/ 78965 h 6859162"/>
              <a:gd name="connsiteX33" fmla="*/ 4228182 w 9913731"/>
              <a:gd name="connsiteY33" fmla="*/ 69246 h 6859162"/>
              <a:gd name="connsiteX34" fmla="*/ 4245114 w 9913731"/>
              <a:gd name="connsiteY34" fmla="*/ 69246 h 6859162"/>
              <a:gd name="connsiteX35" fmla="*/ 4331360 w 9913731"/>
              <a:gd name="connsiteY35" fmla="*/ 19743 h 6859162"/>
              <a:gd name="connsiteX36" fmla="*/ 4331360 w 9913731"/>
              <a:gd name="connsiteY36" fmla="*/ 8274 h 6859162"/>
              <a:gd name="connsiteX37" fmla="*/ 4401758 w 9913731"/>
              <a:gd name="connsiteY37" fmla="*/ 8274 h 6859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13731" h="6859162">
                <a:moveTo>
                  <a:pt x="4401758" y="0"/>
                </a:moveTo>
                <a:lnTo>
                  <a:pt x="5685549" y="0"/>
                </a:lnTo>
                <a:lnTo>
                  <a:pt x="5685549" y="1165"/>
                </a:lnTo>
                <a:lnTo>
                  <a:pt x="9888800" y="1165"/>
                </a:lnTo>
                <a:lnTo>
                  <a:pt x="9888800" y="69246"/>
                </a:lnTo>
                <a:lnTo>
                  <a:pt x="9913731" y="69246"/>
                </a:lnTo>
                <a:lnTo>
                  <a:pt x="9913731" y="3152940"/>
                </a:lnTo>
                <a:lnTo>
                  <a:pt x="9686572" y="3152940"/>
                </a:lnTo>
                <a:lnTo>
                  <a:pt x="6889981" y="4758114"/>
                </a:lnTo>
                <a:lnTo>
                  <a:pt x="7090278" y="5107079"/>
                </a:lnTo>
                <a:lnTo>
                  <a:pt x="8270076" y="5107079"/>
                </a:lnTo>
                <a:lnTo>
                  <a:pt x="8270076" y="5442625"/>
                </a:lnTo>
                <a:lnTo>
                  <a:pt x="8045436" y="5442625"/>
                </a:lnTo>
                <a:lnTo>
                  <a:pt x="8045436" y="5560291"/>
                </a:lnTo>
                <a:lnTo>
                  <a:pt x="7652141" y="5560291"/>
                </a:lnTo>
                <a:lnTo>
                  <a:pt x="7652141" y="5811231"/>
                </a:lnTo>
                <a:lnTo>
                  <a:pt x="7494359" y="5811231"/>
                </a:lnTo>
                <a:lnTo>
                  <a:pt x="5708311" y="6836379"/>
                </a:lnTo>
                <a:lnTo>
                  <a:pt x="1307173" y="6836379"/>
                </a:lnTo>
                <a:lnTo>
                  <a:pt x="1307173" y="6859162"/>
                </a:lnTo>
                <a:lnTo>
                  <a:pt x="0" y="6859162"/>
                </a:lnTo>
                <a:lnTo>
                  <a:pt x="0" y="3775468"/>
                </a:lnTo>
                <a:lnTo>
                  <a:pt x="227159" y="3775468"/>
                </a:lnTo>
                <a:lnTo>
                  <a:pt x="3023750" y="2170294"/>
                </a:lnTo>
                <a:lnTo>
                  <a:pt x="2823453" y="1821329"/>
                </a:lnTo>
                <a:lnTo>
                  <a:pt x="1643655" y="1821329"/>
                </a:lnTo>
                <a:lnTo>
                  <a:pt x="1643655" y="1485783"/>
                </a:lnTo>
                <a:lnTo>
                  <a:pt x="1868295" y="1485783"/>
                </a:lnTo>
                <a:lnTo>
                  <a:pt x="1868295" y="1368117"/>
                </a:lnTo>
                <a:lnTo>
                  <a:pt x="2261590" y="1368117"/>
                </a:lnTo>
                <a:lnTo>
                  <a:pt x="2261590" y="1117177"/>
                </a:lnTo>
                <a:lnTo>
                  <a:pt x="2419372" y="1117177"/>
                </a:lnTo>
                <a:lnTo>
                  <a:pt x="4228182" y="78965"/>
                </a:lnTo>
                <a:lnTo>
                  <a:pt x="4228182" y="69246"/>
                </a:lnTo>
                <a:lnTo>
                  <a:pt x="4245114" y="69246"/>
                </a:lnTo>
                <a:lnTo>
                  <a:pt x="4331360" y="19743"/>
                </a:lnTo>
                <a:lnTo>
                  <a:pt x="4331360" y="8274"/>
                </a:lnTo>
                <a:lnTo>
                  <a:pt x="4401758" y="8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40" y="3244691"/>
            <a:ext cx="4297313" cy="362759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 rot="10800000">
            <a:off x="5754059" y="2689538"/>
            <a:ext cx="4182750" cy="4182750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027" y="6072310"/>
            <a:ext cx="1328716" cy="62854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62554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02" y="-182"/>
            <a:ext cx="4401758" cy="377713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15451" y="-1163"/>
            <a:ext cx="4342665" cy="4342665"/>
          </a:xfrm>
          <a:prstGeom prst="rect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75000">
                <a:srgbClr val="FFFFFF">
                  <a:alpha val="50000"/>
                </a:srgbClr>
              </a:gs>
              <a:gs pos="50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2437091" y="2711147"/>
            <a:ext cx="4048348" cy="3369820"/>
          </a:xfrm>
          <a:custGeom>
            <a:avLst/>
            <a:gdLst>
              <a:gd name="connsiteX0" fmla="*/ 403725 w 4982582"/>
              <a:gd name="connsiteY0" fmla="*/ 4147471 h 4147471"/>
              <a:gd name="connsiteX1" fmla="*/ 0 w 4982582"/>
              <a:gd name="connsiteY1" fmla="*/ 3743747 h 4147471"/>
              <a:gd name="connsiteX2" fmla="*/ 276806 w 4982582"/>
              <a:gd name="connsiteY2" fmla="*/ 3743747 h 4147471"/>
              <a:gd name="connsiteX3" fmla="*/ 276806 w 4982582"/>
              <a:gd name="connsiteY3" fmla="*/ 2908795 h 4147471"/>
              <a:gd name="connsiteX4" fmla="*/ 282433 w 4982582"/>
              <a:gd name="connsiteY4" fmla="*/ 2908795 h 4147471"/>
              <a:gd name="connsiteX5" fmla="*/ 530643 w 4982582"/>
              <a:gd name="connsiteY5" fmla="*/ 2908795 h 4147471"/>
              <a:gd name="connsiteX6" fmla="*/ 1264713 w 4982582"/>
              <a:gd name="connsiteY6" fmla="*/ 2908795 h 4147471"/>
              <a:gd name="connsiteX7" fmla="*/ 1138691 w 4982582"/>
              <a:gd name="connsiteY7" fmla="*/ 2782774 h 4147471"/>
              <a:gd name="connsiteX8" fmla="*/ 1415497 w 4982582"/>
              <a:gd name="connsiteY8" fmla="*/ 2782774 h 4147471"/>
              <a:gd name="connsiteX9" fmla="*/ 1415497 w 4982582"/>
              <a:gd name="connsiteY9" fmla="*/ 1947822 h 4147471"/>
              <a:gd name="connsiteX10" fmla="*/ 1421124 w 4982582"/>
              <a:gd name="connsiteY10" fmla="*/ 1947822 h 4147471"/>
              <a:gd name="connsiteX11" fmla="*/ 1669334 w 4982582"/>
              <a:gd name="connsiteY11" fmla="*/ 1947822 h 4147471"/>
              <a:gd name="connsiteX12" fmla="*/ 2429279 w 4982582"/>
              <a:gd name="connsiteY12" fmla="*/ 1947822 h 4147471"/>
              <a:gd name="connsiteX13" fmla="*/ 2286007 w 4982582"/>
              <a:gd name="connsiteY13" fmla="*/ 1804551 h 4147471"/>
              <a:gd name="connsiteX14" fmla="*/ 2562813 w 4982582"/>
              <a:gd name="connsiteY14" fmla="*/ 1804551 h 4147471"/>
              <a:gd name="connsiteX15" fmla="*/ 2562813 w 4982582"/>
              <a:gd name="connsiteY15" fmla="*/ 969599 h 4147471"/>
              <a:gd name="connsiteX16" fmla="*/ 2568440 w 4982582"/>
              <a:gd name="connsiteY16" fmla="*/ 969599 h 4147471"/>
              <a:gd name="connsiteX17" fmla="*/ 2816650 w 4982582"/>
              <a:gd name="connsiteY17" fmla="*/ 969599 h 4147471"/>
              <a:gd name="connsiteX18" fmla="*/ 3567971 w 4982582"/>
              <a:gd name="connsiteY18" fmla="*/ 969599 h 4147471"/>
              <a:gd name="connsiteX19" fmla="*/ 3433324 w 4982582"/>
              <a:gd name="connsiteY19" fmla="*/ 834952 h 4147471"/>
              <a:gd name="connsiteX20" fmla="*/ 3710130 w 4982582"/>
              <a:gd name="connsiteY20" fmla="*/ 834952 h 4147471"/>
              <a:gd name="connsiteX21" fmla="*/ 3710130 w 4982582"/>
              <a:gd name="connsiteY21" fmla="*/ 0 h 4147471"/>
              <a:gd name="connsiteX22" fmla="*/ 3715757 w 4982582"/>
              <a:gd name="connsiteY22" fmla="*/ 0 h 4147471"/>
              <a:gd name="connsiteX23" fmla="*/ 3963967 w 4982582"/>
              <a:gd name="connsiteY23" fmla="*/ 0 h 4147471"/>
              <a:gd name="connsiteX24" fmla="*/ 4982582 w 4982582"/>
              <a:gd name="connsiteY24" fmla="*/ 0 h 4147471"/>
              <a:gd name="connsiteX25" fmla="*/ 4982582 w 4982582"/>
              <a:gd name="connsiteY25" fmla="*/ 273476 h 4147471"/>
              <a:gd name="connsiteX26" fmla="*/ 3963967 w 4982582"/>
              <a:gd name="connsiteY26" fmla="*/ 273476 h 4147471"/>
              <a:gd name="connsiteX27" fmla="*/ 3963967 w 4982582"/>
              <a:gd name="connsiteY27" fmla="*/ 834952 h 4147471"/>
              <a:gd name="connsiteX28" fmla="*/ 4240773 w 4982582"/>
              <a:gd name="connsiteY28" fmla="*/ 834952 h 4147471"/>
              <a:gd name="connsiteX29" fmla="*/ 3837049 w 4982582"/>
              <a:gd name="connsiteY29" fmla="*/ 1238676 h 4147471"/>
              <a:gd name="connsiteX30" fmla="*/ 3835265 w 4982582"/>
              <a:gd name="connsiteY30" fmla="*/ 1236892 h 4147471"/>
              <a:gd name="connsiteX31" fmla="*/ 3835265 w 4982582"/>
              <a:gd name="connsiteY31" fmla="*/ 1243075 h 4147471"/>
              <a:gd name="connsiteX32" fmla="*/ 2816650 w 4982582"/>
              <a:gd name="connsiteY32" fmla="*/ 1243075 h 4147471"/>
              <a:gd name="connsiteX33" fmla="*/ 2816650 w 4982582"/>
              <a:gd name="connsiteY33" fmla="*/ 1804551 h 4147471"/>
              <a:gd name="connsiteX34" fmla="*/ 3093456 w 4982582"/>
              <a:gd name="connsiteY34" fmla="*/ 1804551 h 4147471"/>
              <a:gd name="connsiteX35" fmla="*/ 2689732 w 4982582"/>
              <a:gd name="connsiteY35" fmla="*/ 2208275 h 4147471"/>
              <a:gd name="connsiteX36" fmla="*/ 2687949 w 4982582"/>
              <a:gd name="connsiteY36" fmla="*/ 2206492 h 4147471"/>
              <a:gd name="connsiteX37" fmla="*/ 2687949 w 4982582"/>
              <a:gd name="connsiteY37" fmla="*/ 2221298 h 4147471"/>
              <a:gd name="connsiteX38" fmla="*/ 1669334 w 4982582"/>
              <a:gd name="connsiteY38" fmla="*/ 2221298 h 4147471"/>
              <a:gd name="connsiteX39" fmla="*/ 1669334 w 4982582"/>
              <a:gd name="connsiteY39" fmla="*/ 2782774 h 4147471"/>
              <a:gd name="connsiteX40" fmla="*/ 1946140 w 4982582"/>
              <a:gd name="connsiteY40" fmla="*/ 2782774 h 4147471"/>
              <a:gd name="connsiteX41" fmla="*/ 1549258 w 4982582"/>
              <a:gd name="connsiteY41" fmla="*/ 3179656 h 4147471"/>
              <a:gd name="connsiteX42" fmla="*/ 1549258 w 4982582"/>
              <a:gd name="connsiteY42" fmla="*/ 3182271 h 4147471"/>
              <a:gd name="connsiteX43" fmla="*/ 1546643 w 4982582"/>
              <a:gd name="connsiteY43" fmla="*/ 3182271 h 4147471"/>
              <a:gd name="connsiteX44" fmla="*/ 1542416 w 4982582"/>
              <a:gd name="connsiteY44" fmla="*/ 3186498 h 4147471"/>
              <a:gd name="connsiteX45" fmla="*/ 1538189 w 4982582"/>
              <a:gd name="connsiteY45" fmla="*/ 3182271 h 4147471"/>
              <a:gd name="connsiteX46" fmla="*/ 530643 w 4982582"/>
              <a:gd name="connsiteY46" fmla="*/ 3182271 h 4147471"/>
              <a:gd name="connsiteX47" fmla="*/ 530643 w 4982582"/>
              <a:gd name="connsiteY47" fmla="*/ 3743747 h 4147471"/>
              <a:gd name="connsiteX48" fmla="*/ 807449 w 4982582"/>
              <a:gd name="connsiteY48" fmla="*/ 3743747 h 414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982582" h="4147471">
                <a:moveTo>
                  <a:pt x="403725" y="4147471"/>
                </a:moveTo>
                <a:lnTo>
                  <a:pt x="0" y="3743747"/>
                </a:lnTo>
                <a:lnTo>
                  <a:pt x="276806" y="3743747"/>
                </a:lnTo>
                <a:lnTo>
                  <a:pt x="276806" y="2908795"/>
                </a:lnTo>
                <a:lnTo>
                  <a:pt x="282433" y="2908795"/>
                </a:lnTo>
                <a:lnTo>
                  <a:pt x="530643" y="2908795"/>
                </a:lnTo>
                <a:lnTo>
                  <a:pt x="1264713" y="2908795"/>
                </a:lnTo>
                <a:lnTo>
                  <a:pt x="1138691" y="2782774"/>
                </a:lnTo>
                <a:lnTo>
                  <a:pt x="1415497" y="2782774"/>
                </a:lnTo>
                <a:lnTo>
                  <a:pt x="1415497" y="1947822"/>
                </a:lnTo>
                <a:lnTo>
                  <a:pt x="1421124" y="1947822"/>
                </a:lnTo>
                <a:lnTo>
                  <a:pt x="1669334" y="1947822"/>
                </a:lnTo>
                <a:lnTo>
                  <a:pt x="2429279" y="1947822"/>
                </a:lnTo>
                <a:lnTo>
                  <a:pt x="2286007" y="1804551"/>
                </a:lnTo>
                <a:lnTo>
                  <a:pt x="2562813" y="1804551"/>
                </a:lnTo>
                <a:lnTo>
                  <a:pt x="2562813" y="969599"/>
                </a:lnTo>
                <a:lnTo>
                  <a:pt x="2568440" y="969599"/>
                </a:lnTo>
                <a:lnTo>
                  <a:pt x="2816650" y="969599"/>
                </a:lnTo>
                <a:lnTo>
                  <a:pt x="3567971" y="969599"/>
                </a:lnTo>
                <a:lnTo>
                  <a:pt x="3433324" y="834952"/>
                </a:lnTo>
                <a:lnTo>
                  <a:pt x="3710130" y="834952"/>
                </a:lnTo>
                <a:lnTo>
                  <a:pt x="3710130" y="0"/>
                </a:lnTo>
                <a:lnTo>
                  <a:pt x="3715757" y="0"/>
                </a:lnTo>
                <a:lnTo>
                  <a:pt x="3963967" y="0"/>
                </a:lnTo>
                <a:lnTo>
                  <a:pt x="4982582" y="0"/>
                </a:lnTo>
                <a:lnTo>
                  <a:pt x="4982582" y="273476"/>
                </a:lnTo>
                <a:lnTo>
                  <a:pt x="3963967" y="273476"/>
                </a:lnTo>
                <a:lnTo>
                  <a:pt x="3963967" y="834952"/>
                </a:lnTo>
                <a:lnTo>
                  <a:pt x="4240773" y="834952"/>
                </a:lnTo>
                <a:lnTo>
                  <a:pt x="3837049" y="1238676"/>
                </a:lnTo>
                <a:lnTo>
                  <a:pt x="3835265" y="1236892"/>
                </a:lnTo>
                <a:lnTo>
                  <a:pt x="3835265" y="1243075"/>
                </a:lnTo>
                <a:lnTo>
                  <a:pt x="2816650" y="1243075"/>
                </a:lnTo>
                <a:lnTo>
                  <a:pt x="2816650" y="1804551"/>
                </a:lnTo>
                <a:lnTo>
                  <a:pt x="3093456" y="1804551"/>
                </a:lnTo>
                <a:lnTo>
                  <a:pt x="2689732" y="2208275"/>
                </a:lnTo>
                <a:lnTo>
                  <a:pt x="2687949" y="2206492"/>
                </a:lnTo>
                <a:lnTo>
                  <a:pt x="2687949" y="2221298"/>
                </a:lnTo>
                <a:lnTo>
                  <a:pt x="1669334" y="2221298"/>
                </a:lnTo>
                <a:lnTo>
                  <a:pt x="1669334" y="2782774"/>
                </a:lnTo>
                <a:lnTo>
                  <a:pt x="1946140" y="2782774"/>
                </a:lnTo>
                <a:lnTo>
                  <a:pt x="1549258" y="3179656"/>
                </a:lnTo>
                <a:lnTo>
                  <a:pt x="1549258" y="3182271"/>
                </a:lnTo>
                <a:lnTo>
                  <a:pt x="1546643" y="3182271"/>
                </a:lnTo>
                <a:lnTo>
                  <a:pt x="1542416" y="3186498"/>
                </a:lnTo>
                <a:lnTo>
                  <a:pt x="1538189" y="3182271"/>
                </a:lnTo>
                <a:lnTo>
                  <a:pt x="530643" y="3182271"/>
                </a:lnTo>
                <a:lnTo>
                  <a:pt x="530643" y="3743747"/>
                </a:lnTo>
                <a:lnTo>
                  <a:pt x="807449" y="3743747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>
              <a:latin typeface="Oxygen" panose="02000503000000000000" pitchFamily="2" charset="0"/>
            </a:endParaRPr>
          </a:p>
        </p:txBody>
      </p:sp>
      <p:sp>
        <p:nvSpPr>
          <p:cNvPr id="24" name="Freeform 23"/>
          <p:cNvSpPr/>
          <p:nvPr/>
        </p:nvSpPr>
        <p:spPr>
          <a:xfrm rot="5400000">
            <a:off x="2546142" y="2223310"/>
            <a:ext cx="3795980" cy="4100214"/>
          </a:xfrm>
          <a:custGeom>
            <a:avLst/>
            <a:gdLst>
              <a:gd name="connsiteX0" fmla="*/ 0 w 4890029"/>
              <a:gd name="connsiteY0" fmla="*/ 277966 h 5280682"/>
              <a:gd name="connsiteX1" fmla="*/ 0 w 4890029"/>
              <a:gd name="connsiteY1" fmla="*/ 0 h 5280682"/>
              <a:gd name="connsiteX2" fmla="*/ 4890029 w 4890029"/>
              <a:gd name="connsiteY2" fmla="*/ 0 h 5280682"/>
              <a:gd name="connsiteX3" fmla="*/ 4890029 w 4890029"/>
              <a:gd name="connsiteY3" fmla="*/ 5280682 h 5280682"/>
              <a:gd name="connsiteX4" fmla="*/ 3403873 w 4890029"/>
              <a:gd name="connsiteY4" fmla="*/ 5280682 h 5280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029" h="5280682">
                <a:moveTo>
                  <a:pt x="0" y="277966"/>
                </a:moveTo>
                <a:lnTo>
                  <a:pt x="0" y="0"/>
                </a:lnTo>
                <a:lnTo>
                  <a:pt x="4890029" y="0"/>
                </a:lnTo>
                <a:lnTo>
                  <a:pt x="4890029" y="5280682"/>
                </a:lnTo>
                <a:lnTo>
                  <a:pt x="3403873" y="5280682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5000">
                <a:srgbClr val="FFFFFF"/>
              </a:gs>
              <a:gs pos="64000">
                <a:srgbClr val="FFFFFF">
                  <a:alpha val="50000"/>
                </a:srgbClr>
              </a:gs>
              <a:gs pos="29000">
                <a:srgbClr val="FFFFFF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463" dirty="0">
              <a:latin typeface="Oxygen" panose="02000503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9190" y="1414756"/>
            <a:ext cx="1410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Make India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an AI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xygen" panose="02000503000000000000" pitchFamily="2" charset="0"/>
              </a:rPr>
              <a:t>Super Power</a:t>
            </a:r>
            <a:endParaRPr lang="en-AU" sz="16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59233" y="3402987"/>
            <a:ext cx="1168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IoT, Robotics</a:t>
            </a:r>
          </a:p>
          <a:p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&amp; AI Study</a:t>
            </a:r>
            <a:endParaRPr lang="en-AU" sz="120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0112" y="4620614"/>
            <a:ext cx="10144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IT</a:t>
            </a:r>
          </a:p>
          <a:p>
            <a:r>
              <a:rPr lang="en-US" sz="1050" b="1" dirty="0">
                <a:solidFill>
                  <a:srgbClr val="C00000"/>
                </a:solidFill>
                <a:latin typeface="Oxygen" panose="02000503000000000000" pitchFamily="2" charset="0"/>
              </a:rPr>
              <a:t>Competency</a:t>
            </a:r>
            <a:endParaRPr lang="en-AU" sz="1050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1611" y="5480594"/>
            <a:ext cx="817020" cy="35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Scientific</a:t>
            </a:r>
          </a:p>
          <a:p>
            <a:r>
              <a:rPr lang="en-US" sz="853" b="1" dirty="0">
                <a:solidFill>
                  <a:srgbClr val="C00000"/>
                </a:solidFill>
                <a:latin typeface="Oxygen" panose="02000503000000000000" pitchFamily="2" charset="0"/>
              </a:rPr>
              <a:t>Knowledge</a:t>
            </a:r>
            <a:endParaRPr lang="en-AU" sz="853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5438" y="3961441"/>
            <a:ext cx="2984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b="1" dirty="0">
                <a:solidFill>
                  <a:srgbClr val="C00000"/>
                </a:solidFill>
                <a:latin typeface="Oxygen" panose="02000503000000000000" pitchFamily="2" charset="0"/>
              </a:rPr>
              <a:t>   nodiam, Education that enlightens!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Dependable Competency Partners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Expert Industry Veterans</a:t>
            </a:r>
          </a:p>
          <a:p>
            <a:pPr marL="232178" indent="-232178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C00000"/>
                </a:solidFill>
                <a:latin typeface="Oxygen" panose="02000503000000000000" pitchFamily="2" charset="0"/>
              </a:rPr>
              <a:t>Lucid &amp; Practical</a:t>
            </a:r>
            <a:endParaRPr lang="en-AU" sz="1200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7858" y="957688"/>
            <a:ext cx="4217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 &amp; Robotics for Schools</a:t>
            </a:r>
          </a:p>
        </p:txBody>
      </p:sp>
      <p:sp>
        <p:nvSpPr>
          <p:cNvPr id="6" name="32-Point Star 5"/>
          <p:cNvSpPr/>
          <p:nvPr/>
        </p:nvSpPr>
        <p:spPr>
          <a:xfrm>
            <a:off x="4765106" y="583951"/>
            <a:ext cx="2792878" cy="2462837"/>
          </a:xfrm>
          <a:prstGeom prst="star32">
            <a:avLst/>
          </a:prstGeom>
          <a:noFill/>
          <a:ln w="857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44" name="Freeform 43"/>
          <p:cNvSpPr/>
          <p:nvPr/>
        </p:nvSpPr>
        <p:spPr>
          <a:xfrm>
            <a:off x="3394681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488911" y="4123452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11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2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07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nodiam’s</a:t>
            </a: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Comprehensive Package</a:t>
            </a:r>
          </a:p>
        </p:txBody>
      </p:sp>
      <p:sp>
        <p:nvSpPr>
          <p:cNvPr id="3" name="Rectangle 2"/>
          <p:cNvSpPr/>
          <p:nvPr/>
        </p:nvSpPr>
        <p:spPr>
          <a:xfrm>
            <a:off x="4100535" y="2326841"/>
            <a:ext cx="5299120" cy="365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Our globally industry leading coaches specialize in: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teaching of Robotics &amp; AI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board curriculum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Python computing skills &amp; all relevant libraries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Data Science, Analytics &amp; Visualization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Machine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Neural Networks &amp; Deep Learning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Computer Vision &amp; NLP</a:t>
            </a:r>
          </a:p>
          <a:p>
            <a:pPr marL="800120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Hands-on labs &amp; project-based mentoring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Support beyond syllabus &amp; instil knack for career excelling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Generative AI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Impart awareness of ethical considerations</a:t>
            </a:r>
          </a:p>
          <a:p>
            <a:pPr marL="342908" indent="-342908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Accurate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skill assessment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and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certifications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06841" y="816445"/>
            <a:ext cx="80625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    nodiam’s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mission is to mentor school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children into leading edge technologies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because children’s appreciation for technology today, will make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India the leader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of tomorrow.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48" y="2326840"/>
            <a:ext cx="2807241" cy="28072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0850" y="2326840"/>
            <a:ext cx="2807241" cy="2807241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1" name="Freeform 10"/>
          <p:cNvSpPr/>
          <p:nvPr/>
        </p:nvSpPr>
        <p:spPr>
          <a:xfrm>
            <a:off x="1203177" y="912329"/>
            <a:ext cx="255845" cy="255845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277277" y="214241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59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54" y="1351733"/>
            <a:ext cx="3212457" cy="32151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</a:t>
            </a:r>
            <a:fld id="{385A3FD6-5CAE-4969-9534-D6FE8E561A66}" type="slidenum">
              <a:rPr lang="en-AU" smtClean="0"/>
              <a:pPr algn="l"/>
              <a:t>3</a:t>
            </a:fld>
            <a:r>
              <a:rPr lang="en-AU" dirty="0"/>
              <a:t> of 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 Brave New World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1848" y="1318381"/>
            <a:ext cx="3297898" cy="3286667"/>
          </a:xfrm>
          <a:prstGeom prst="rect">
            <a:avLst/>
          </a:prstGeom>
          <a:gradFill>
            <a:gsLst>
              <a:gs pos="0">
                <a:srgbClr val="FFFFFF">
                  <a:alpha val="50000"/>
                </a:srgbClr>
              </a:gs>
              <a:gs pos="70000">
                <a:srgbClr val="FFFFFF"/>
              </a:gs>
              <a:gs pos="62000">
                <a:schemeClr val="bg1">
                  <a:alpha val="3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5" name="Freeform 14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02540" y="709205"/>
            <a:ext cx="4705991" cy="5542070"/>
            <a:chOff x="4802537" y="709203"/>
            <a:chExt cx="4705991" cy="5542071"/>
          </a:xfrm>
        </p:grpSpPr>
        <p:sp>
          <p:nvSpPr>
            <p:cNvPr id="3" name="Rectangle 2"/>
            <p:cNvSpPr/>
            <p:nvPr/>
          </p:nvSpPr>
          <p:spPr>
            <a:xfrm>
              <a:off x="4802537" y="709203"/>
              <a:ext cx="4705991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Mundane Professions to Phase Out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office jobs: Accountants, clerks, tellers, junior lawyers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Junior software &amp; web dev,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BPOs, telemarketing &amp; data entry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Basic content writers, proofreaders &amp; </a:t>
              </a: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graphic designers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endParaRP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Farming, security, factory workers &amp; assembly line</a:t>
              </a:r>
            </a:p>
            <a:p>
              <a:pPr marL="171454"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AU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Packagers,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drivers, warehousing workers, delivery workers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02537" y="2648194"/>
              <a:ext cx="470599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Experts To Need More AI Skills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Healthcare: Doctors, surgeons, therapists, technicians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Teachers &amp; educationists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Scientists &amp; researchers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Software developers,  trade's people, technicians &amp; artists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Corporate strategists, social workers &amp; lawyers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02537" y="4589281"/>
              <a:ext cx="4383150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Creative &amp; Innovative Professions To Be In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 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Artificial intelligence &amp; Machine learning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Data engineers &amp; data scientists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IoT specialists &amp; robotics engineers</a:t>
              </a:r>
            </a:p>
            <a:p>
              <a:pPr indent="-171454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xygen" panose="02000503000000000000" pitchFamily="2" charset="0"/>
                </a:rPr>
                <a:t>Senior software engineers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78654" y="4907643"/>
            <a:ext cx="3336251" cy="615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A.I. – more profound than fire or electricity!</a:t>
            </a:r>
          </a:p>
          <a:p>
            <a:pPr algn="r"/>
            <a:r>
              <a:rPr lang="en-US" sz="100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- Sundar Pichai, Alphabet C.E.O.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8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Python, Data Science &amp; AI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0874" y="5572648"/>
            <a:ext cx="4048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 demonstration of how AI actually works internally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08181" y="3548063"/>
            <a:ext cx="4402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Relatable concepts: simplified &amp; delightful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 &amp; supportive teaching style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Step-by-step, holistic approach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De-clutter the thoughts &amp; inspire to seek further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5439" y="1271026"/>
            <a:ext cx="4126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Visualize the DATA &amp; SCIENCE of data science/AI: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Optimized coding skills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Stimulates interest in otherwise dry subject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Triggers innovation through imagination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pic>
        <p:nvPicPr>
          <p:cNvPr id="2056" name="Picture 8" descr="File:2011 Census India population density map, states and union  territories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87" y="995540"/>
            <a:ext cx="1846430" cy="20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rtificial Neural Network | NVIDIA Devel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3" y="3447508"/>
            <a:ext cx="4614786" cy="21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177" y="1907269"/>
            <a:ext cx="1770986" cy="11292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5871" y="986593"/>
            <a:ext cx="1760422" cy="1149814"/>
          </a:xfrm>
          <a:prstGeom prst="rightArrow">
            <a:avLst/>
          </a:prstGeom>
          <a:solidFill>
            <a:srgbClr val="FF8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IN" sz="105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IN" sz="1050" dirty="0">
                <a:solidFill>
                  <a:schemeClr val="bg1"/>
                </a:solidFill>
                <a:latin typeface="Oxygen" panose="02000503000000000000" pitchFamily="2" charset="0"/>
              </a:rPr>
              <a:t>Visualization is key</a:t>
            </a:r>
            <a:endParaRPr lang="en-US" sz="105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54" y="1284972"/>
            <a:ext cx="619856" cy="293218"/>
          </a:xfrm>
          <a:prstGeom prst="rect">
            <a:avLst/>
          </a:prstGeom>
        </p:spPr>
      </p:pic>
      <p:pic>
        <p:nvPicPr>
          <p:cNvPr id="2054" name="Picture 6" descr="AREA, POPULATION AND POPULATION DENSITY OF STATES OF INDIA | Download Tabl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92" y="939655"/>
            <a:ext cx="1456181" cy="21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5 of 8</a:t>
            </a:r>
          </a:p>
        </p:txBody>
      </p:sp>
      <p:sp>
        <p:nvSpPr>
          <p:cNvPr id="17" name="Freeform 16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828717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3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BDEB395-806A-A264-2C38-68D03B6E99B9}"/>
              </a:ext>
            </a:extLst>
          </p:cNvPr>
          <p:cNvGrpSpPr/>
          <p:nvPr/>
        </p:nvGrpSpPr>
        <p:grpSpPr>
          <a:xfrm>
            <a:off x="4845330" y="1867783"/>
            <a:ext cx="4875990" cy="3630147"/>
            <a:chOff x="828869" y="655872"/>
            <a:chExt cx="5661803" cy="3944020"/>
          </a:xfrm>
        </p:grpSpPr>
        <p:grpSp>
          <p:nvGrpSpPr>
            <p:cNvPr id="15" name="Group 14"/>
            <p:cNvGrpSpPr/>
            <p:nvPr/>
          </p:nvGrpSpPr>
          <p:grpSpPr>
            <a:xfrm>
              <a:off x="828869" y="655872"/>
              <a:ext cx="5661803" cy="3944020"/>
              <a:chOff x="6349569" y="2053090"/>
              <a:chExt cx="5661803" cy="36891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349569" y="2053090"/>
                <a:ext cx="5577853" cy="368919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0478226" y="3769705"/>
                <a:ext cx="1533146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Machine Learning</a:t>
                </a:r>
                <a:endParaRPr lang="en-AU" sz="1300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059939" y="4438900"/>
                <a:ext cx="1166995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Deep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Learning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0215063" y="4076619"/>
                <a:ext cx="1383322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Neural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Networks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9875259" y="4772746"/>
                <a:ext cx="1092100" cy="27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Data</a:t>
                </a:r>
                <a:r>
                  <a:rPr lang="en-US" sz="1300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 </a:t>
                </a:r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Science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949807" y="461249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841421" y="4131906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Mathematics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8180923" y="493530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7248152" y="4483395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Statistics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7780666" y="4262097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7607887" y="4807702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Coding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7538342" y="3879689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6802450" y="3745317"/>
                <a:ext cx="1092099" cy="218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94" b="1" dirty="0">
                    <a:solidFill>
                      <a:schemeClr val="bg1"/>
                    </a:solidFill>
                    <a:latin typeface="Oxygen" panose="02000503000000000000" pitchFamily="2" charset="0"/>
                  </a:rPr>
                  <a:t>Creativity</a:t>
                </a:r>
                <a:endParaRPr lang="en-AU" sz="894" b="1" dirty="0">
                  <a:solidFill>
                    <a:schemeClr val="bg1"/>
                  </a:solidFill>
                  <a:latin typeface="Oxygen" panose="02000503000000000000" pitchFamily="2" charset="0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rot="10800000" flipH="1" flipV="1">
                <a:off x="9498270" y="4251343"/>
                <a:ext cx="77314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10800000" flipH="1" flipV="1">
                <a:off x="9612142" y="3897688"/>
                <a:ext cx="917492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 flipH="1" flipV="1">
                <a:off x="9147121" y="4941266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0800000" flipH="1" flipV="1">
                <a:off x="9350825" y="4604999"/>
                <a:ext cx="77314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4140" y="1515266"/>
              <a:ext cx="1162135" cy="515967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7725" y="1064152"/>
              <a:ext cx="1147322" cy="35727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9959" y="1110078"/>
              <a:ext cx="814638" cy="40689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01387" y="1594937"/>
              <a:ext cx="458836" cy="40743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02783" y="4"/>
            <a:ext cx="6500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The      nodiam Advantage – Demystify Generative AI</a:t>
            </a:r>
          </a:p>
        </p:txBody>
      </p:sp>
      <p:sp>
        <p:nvSpPr>
          <p:cNvPr id="29" name="Freeform 28"/>
          <p:cNvSpPr/>
          <p:nvPr/>
        </p:nvSpPr>
        <p:spPr>
          <a:xfrm>
            <a:off x="2932236" y="215340"/>
            <a:ext cx="232586" cy="232586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37296" y="2792872"/>
            <a:ext cx="40941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Learn to leverage Generative AI to the fullest: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Different models and pipelines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Prompt Engineering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Langchain, Gradio - AI based app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Deploy your own chatbot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Exciting NLP projects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64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200000"/>
              </a:lnSpc>
              <a:defRPr sz="1600" b="1" cap="small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defRPr>
            </a:lvl1pPr>
          </a:lstStyle>
          <a:p>
            <a:r>
              <a:rPr lang="en-US" dirty="0"/>
              <a:t>The     nodiam Advantage – Robotics &amp; IOT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6" y="945317"/>
            <a:ext cx="3163740" cy="1995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45" y="3517723"/>
            <a:ext cx="3426994" cy="24350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47045" y="1412517"/>
            <a:ext cx="38554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At      nodiam, we boast our own: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Development boards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Managed IoT cloud platform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training resources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85929" y="2968585"/>
            <a:ext cx="171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Components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192507" y="5881944"/>
            <a:ext cx="186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Experiments &amp; Projects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0332" y="4030563"/>
            <a:ext cx="41583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7" indent="-285757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We inspire through hands-on projects: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Comprehensive syllabus coverage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Practical &amp; lucid, help conceptualize</a:t>
            </a:r>
          </a:p>
          <a:p>
            <a:pPr marL="742969" lvl="1" indent="-285757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Inspire beyond curriculum to excel in career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7 of 8</a:t>
            </a:r>
          </a:p>
        </p:txBody>
      </p:sp>
      <p:sp>
        <p:nvSpPr>
          <p:cNvPr id="14" name="Freeform 13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433166" y="224814"/>
            <a:ext cx="211442" cy="211442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618709" y="1501368"/>
            <a:ext cx="192220" cy="192220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AI &amp; Python Faculty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20" y="1011288"/>
            <a:ext cx="1869772" cy="186749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6508" y="4494755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035040" imgH="4663156" progId="Acrobat.Document.DC">
                  <p:embed/>
                </p:oleObj>
              </mc:Choice>
              <mc:Fallback>
                <p:oleObj name="Acrobat Document" r:id="rId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6508" y="4494755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2075544" y="450874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035040" imgH="4663156" progId="Acrobat.Document.DC">
                  <p:embed/>
                </p:oleObj>
              </mc:Choice>
              <mc:Fallback>
                <p:oleObj name="Acrobat Document" r:id="rId7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5544" y="450874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473307" y="4531369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035040" imgH="4663156" progId="Acrobat.Document.DC">
                  <p:embed/>
                </p:oleObj>
              </mc:Choice>
              <mc:Fallback>
                <p:oleObj name="Acrobat Document" r:id="rId9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73307" y="4531369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884413" y="4547657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035040" imgH="4663156" progId="Acrobat.Document.DC">
                  <p:embed/>
                </p:oleObj>
              </mc:Choice>
              <mc:Fallback>
                <p:oleObj name="Acrobat Document" r:id="rId11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84413" y="4547657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292351" y="4561651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3" imgW="6035040" imgH="4663156" progId="Acrobat.Document.DC">
                  <p:embed/>
                </p:oleObj>
              </mc:Choice>
              <mc:Fallback>
                <p:oleObj name="Acrobat Document" r:id="rId13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92351" y="4561651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710557" y="4583698"/>
          <a:ext cx="2115467" cy="1634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5" imgW="6035040" imgH="4663156" progId="Acrobat.Document.DC">
                  <p:embed/>
                </p:oleObj>
              </mc:Choice>
              <mc:Fallback>
                <p:oleObj name="Acrobat Document" r:id="rId15" imgW="6035040" imgH="466315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0557" y="4583698"/>
                        <a:ext cx="2115467" cy="1634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970751" y="823380"/>
            <a:ext cx="2061114" cy="2061580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sp>
        <p:nvSpPr>
          <p:cNvPr id="16" name="TextBox 15"/>
          <p:cNvSpPr txBox="1"/>
          <p:nvPr/>
        </p:nvSpPr>
        <p:spPr>
          <a:xfrm>
            <a:off x="1004107" y="2877677"/>
            <a:ext cx="2331087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Anirban Chakrabarty, C.E.O.</a:t>
            </a:r>
          </a:p>
          <a:p>
            <a:pPr>
              <a:spcAft>
                <a:spcPts val="601"/>
              </a:spcAft>
            </a:pPr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B.E.(Electronics), M.B.A. (Finance)</a:t>
            </a:r>
          </a:p>
          <a:p>
            <a:pPr>
              <a:spcAft>
                <a:spcPts val="601"/>
              </a:spcAft>
            </a:pPr>
            <a:r>
              <a:rPr lang="en-AU" sz="1050" b="1" u="sng" dirty="0">
                <a:solidFill>
                  <a:srgbClr val="002060"/>
                </a:solidFill>
                <a:latin typeface="Oxygen" panose="02000503000000000000" pitchFamily="2" charset="0"/>
              </a:rPr>
              <a:t>anirban@anodiam.com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+91 9073 700094 / </a:t>
            </a:r>
            <a:r>
              <a:rPr lang="en-AU" sz="1050" b="1" dirty="0">
                <a:solidFill>
                  <a:schemeClr val="bg1">
                    <a:lumMod val="65000"/>
                  </a:schemeClr>
                </a:solidFill>
                <a:latin typeface="Oxygen" panose="02000503000000000000" pitchFamily="2" charset="0"/>
              </a:rPr>
              <a:t>+61 470 142 229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59528" y="823384"/>
            <a:ext cx="5702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Empathetic, Dynamic, &amp; Supportive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24 years of blue-chip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Corporate trainer &amp; excellent communications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Dynamo of energy, dependable &amp; trusted for the job!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                                   			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Vish Coosa, Morgan Stanley, U.S.A.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Thorough Knowledge, Can Make Difficult Concepts in AI Seem Lucid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Worked on multiple Corporate AI projects globally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Elementary thinker, visualizes subject matter through clutter &amp; noise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Improved accuracy of AI models singlehandedly up to 99.8%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Super brain, the best guy to take care of all our AI implementation!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			                                                            </a:t>
            </a:r>
            <a:r>
              <a:rPr lang="en-US" sz="1001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– Government Client</a:t>
            </a:r>
            <a:endParaRPr lang="en-IN" sz="1001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4 of 8</a:t>
            </a:r>
          </a:p>
        </p:txBody>
      </p:sp>
      <p:sp>
        <p:nvSpPr>
          <p:cNvPr id="18" name="Freeform 17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18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891" y="3981149"/>
            <a:ext cx="2412123" cy="24121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973" y="6251277"/>
            <a:ext cx="1098112" cy="5194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64542" y="4"/>
            <a:ext cx="5565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b="1" cap="small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Robotics &amp; IoT Faculty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1404" y="2742423"/>
            <a:ext cx="356975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1"/>
              </a:spcAft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Bappaditya Debsingha</a:t>
            </a:r>
            <a:r>
              <a:rPr lang="en-AU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, IoT Prod Manager</a:t>
            </a:r>
          </a:p>
          <a:p>
            <a:pPr lvl="0"/>
            <a:r>
              <a:rPr lang="en-AU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B.E.(J.U., Mechanical), M.B.A.(XLRI)</a:t>
            </a:r>
          </a:p>
          <a:p>
            <a:r>
              <a:rPr lang="en-IN" sz="1050" u="sng" dirty="0">
                <a:latin typeface="Oxygen" panose="02000503000000000000" pitchFamily="2" charset="0"/>
                <a:hlinkClick r:id="rId5"/>
              </a:rPr>
              <a:t>https://www.youtube.com/c/wisethingz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6"/>
              </a:rPr>
              <a:t>https://www.instagram.com/bappa_wt</a:t>
            </a:r>
            <a:endParaRPr lang="en-AU" sz="1050" dirty="0">
              <a:latin typeface="Oxygen" panose="02000503000000000000" pitchFamily="2" charset="0"/>
            </a:endParaRPr>
          </a:p>
          <a:p>
            <a:r>
              <a:rPr lang="en-IN" sz="1050" u="sng" dirty="0">
                <a:latin typeface="Oxygen" panose="02000503000000000000" pitchFamily="2" charset="0"/>
                <a:hlinkClick r:id="rId7"/>
              </a:rPr>
              <a:t>www.wisethingz.com</a:t>
            </a:r>
            <a:endParaRPr lang="en-AU" sz="1050" dirty="0">
              <a:latin typeface="Oxygen" panose="020005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83813" y="910150"/>
            <a:ext cx="57221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4" indent="-17145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Inspiring Mentor, Innovative &amp; Entrepreneurial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18 years of global experience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Trained hundreds of children &amp; industry professionals</a:t>
            </a:r>
            <a:endParaRPr lang="en-AU" sz="1200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IoT &amp; Robotics workshops at institutions &amp; corporates</a:t>
            </a:r>
          </a:p>
          <a:p>
            <a:pPr marL="171454" indent="-171454">
              <a:lnSpc>
                <a:spcPct val="250000"/>
              </a:lnSpc>
              <a:buFont typeface="Wingdings" panose="05000000000000000000" pitchFamily="2" charset="2"/>
              <a:buChar char="v"/>
            </a:pPr>
            <a:r>
              <a:rPr lang="en-IN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Industry Leading S.M.E. in the fields of</a:t>
            </a:r>
            <a:endParaRPr lang="en-AU" sz="1200" b="1" dirty="0">
              <a:solidFill>
                <a:schemeClr val="tx1">
                  <a:lumMod val="50000"/>
                  <a:lumOff val="50000"/>
                </a:schemeClr>
              </a:solidFill>
              <a:latin typeface="Oxygen" panose="02000503000000000000" pitchFamily="2" charset="0"/>
            </a:endParaRP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Aut</a:t>
            </a: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onomous machines, automation, sensors &amp; IoT driven BI</a:t>
            </a:r>
          </a:p>
          <a:p>
            <a:pPr marL="742969" lvl="1" indent="-34290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xygen" panose="02000503000000000000" pitchFamily="2" charset="0"/>
              </a:rPr>
              <a:t>Analytics dashboards, Cloud API gateways, integration to mobile apps</a:t>
            </a:r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81" y="795754"/>
            <a:ext cx="1714500" cy="1924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24081" y="777661"/>
            <a:ext cx="1714500" cy="1942142"/>
          </a:xfrm>
          <a:prstGeom prst="rect">
            <a:avLst/>
          </a:prstGeom>
          <a:gradFill>
            <a:gsLst>
              <a:gs pos="70000">
                <a:srgbClr val="FFFFFF"/>
              </a:gs>
              <a:gs pos="6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451" y="3994475"/>
            <a:ext cx="1738441" cy="2385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955" y="3867873"/>
            <a:ext cx="2298494" cy="25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292" y="3903956"/>
            <a:ext cx="1800170" cy="2679247"/>
          </a:xfrm>
          <a:prstGeom prst="rect">
            <a:avLst/>
          </a:prstGeom>
        </p:spPr>
      </p:pic>
      <p:sp>
        <p:nvSpPr>
          <p:cNvPr id="2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5023" y="6575625"/>
            <a:ext cx="3343275" cy="296665"/>
          </a:xfrm>
        </p:spPr>
        <p:txBody>
          <a:bodyPr/>
          <a:lstStyle/>
          <a:p>
            <a:r>
              <a:rPr lang="en-US" sz="814" b="1" dirty="0">
                <a:latin typeface="Oxygen" panose="02000503000000000000" pitchFamily="2" charset="0"/>
              </a:rPr>
              <a:t>nodiam – Private &amp; Confidential – 2023 © </a:t>
            </a:r>
            <a:endParaRPr lang="en-AU" sz="814" b="1" dirty="0">
              <a:latin typeface="Oxygen" panose="02000503000000000000" pitchFamily="2" charset="0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31" y="6451841"/>
            <a:ext cx="1114844" cy="406161"/>
          </a:xfrm>
        </p:spPr>
        <p:txBody>
          <a:bodyPr/>
          <a:lstStyle/>
          <a:p>
            <a:pPr algn="l"/>
            <a:r>
              <a:rPr lang="en-AU" dirty="0"/>
              <a:t>Slide# 6 of 8</a:t>
            </a:r>
          </a:p>
        </p:txBody>
      </p:sp>
      <p:sp>
        <p:nvSpPr>
          <p:cNvPr id="21" name="Freeform 20"/>
          <p:cNvSpPr/>
          <p:nvPr/>
        </p:nvSpPr>
        <p:spPr>
          <a:xfrm>
            <a:off x="3657149" y="6658416"/>
            <a:ext cx="119353" cy="119353"/>
          </a:xfrm>
          <a:custGeom>
            <a:avLst/>
            <a:gdLst>
              <a:gd name="connsiteX0" fmla="*/ 1080000 w 2160000"/>
              <a:gd name="connsiteY0" fmla="*/ 0 h 2160000"/>
              <a:gd name="connsiteX1" fmla="*/ 2154424 w 2160000"/>
              <a:gd name="connsiteY1" fmla="*/ 969576 h 2160000"/>
              <a:gd name="connsiteX2" fmla="*/ 2157027 w 2160000"/>
              <a:gd name="connsiteY2" fmla="*/ 1021127 h 2160000"/>
              <a:gd name="connsiteX3" fmla="*/ 2159999 w 2160000"/>
              <a:gd name="connsiteY3" fmla="*/ 1021127 h 2160000"/>
              <a:gd name="connsiteX4" fmla="*/ 2159999 w 2160000"/>
              <a:gd name="connsiteY4" fmla="*/ 1079980 h 2160000"/>
              <a:gd name="connsiteX5" fmla="*/ 2160000 w 2160000"/>
              <a:gd name="connsiteY5" fmla="*/ 1080000 h 2160000"/>
              <a:gd name="connsiteX6" fmla="*/ 2159999 w 2160000"/>
              <a:gd name="connsiteY6" fmla="*/ 1080021 h 2160000"/>
              <a:gd name="connsiteX7" fmla="*/ 2159999 w 2160000"/>
              <a:gd name="connsiteY7" fmla="*/ 1716639 h 2160000"/>
              <a:gd name="connsiteX8" fmla="*/ 2157838 w 2160000"/>
              <a:gd name="connsiteY8" fmla="*/ 1716639 h 2160000"/>
              <a:gd name="connsiteX9" fmla="*/ 2160000 w 2160000"/>
              <a:gd name="connsiteY9" fmla="*/ 1738544 h 2160000"/>
              <a:gd name="connsiteX10" fmla="*/ 1891921 w 2160000"/>
              <a:gd name="connsiteY10" fmla="*/ 2012333 h 2160000"/>
              <a:gd name="connsiteX11" fmla="*/ 1623842 w 2160000"/>
              <a:gd name="connsiteY11" fmla="*/ 1738544 h 2160000"/>
              <a:gd name="connsiteX12" fmla="*/ 1626005 w 2160000"/>
              <a:gd name="connsiteY12" fmla="*/ 1716639 h 2160000"/>
              <a:gd name="connsiteX13" fmla="*/ 1620298 w 2160000"/>
              <a:gd name="connsiteY13" fmla="*/ 1716639 h 2160000"/>
              <a:gd name="connsiteX14" fmla="*/ 1620298 w 2160000"/>
              <a:gd name="connsiteY14" fmla="*/ 1090950 h 2160000"/>
              <a:gd name="connsiteX15" fmla="*/ 1618898 w 2160000"/>
              <a:gd name="connsiteY15" fmla="*/ 1090937 h 2160000"/>
              <a:gd name="connsiteX16" fmla="*/ 1620000 w 2160000"/>
              <a:gd name="connsiteY16" fmla="*/ 1080000 h 2160000"/>
              <a:gd name="connsiteX17" fmla="*/ 1080000 w 2160000"/>
              <a:gd name="connsiteY17" fmla="*/ 540000 h 2160000"/>
              <a:gd name="connsiteX18" fmla="*/ 540000 w 2160000"/>
              <a:gd name="connsiteY18" fmla="*/ 1080000 h 2160000"/>
              <a:gd name="connsiteX19" fmla="*/ 1080000 w 2160000"/>
              <a:gd name="connsiteY19" fmla="*/ 1620000 h 2160000"/>
              <a:gd name="connsiteX20" fmla="*/ 1172144 w 2160000"/>
              <a:gd name="connsiteY20" fmla="*/ 1610711 h 2160000"/>
              <a:gd name="connsiteX21" fmla="*/ 1192722 w 2160000"/>
              <a:gd name="connsiteY21" fmla="*/ 1599542 h 2160000"/>
              <a:gd name="connsiteX22" fmla="*/ 1205334 w 2160000"/>
              <a:gd name="connsiteY22" fmla="*/ 1595627 h 2160000"/>
              <a:gd name="connsiteX23" fmla="*/ 1218649 w 2160000"/>
              <a:gd name="connsiteY23" fmla="*/ 1594482 h 2160000"/>
              <a:gd name="connsiteX24" fmla="*/ 1273176 w 2160000"/>
              <a:gd name="connsiteY24" fmla="*/ 1581875 h 2160000"/>
              <a:gd name="connsiteX25" fmla="*/ 1277433 w 2160000"/>
              <a:gd name="connsiteY25" fmla="*/ 1580379 h 2160000"/>
              <a:gd name="connsiteX26" fmla="*/ 1297818 w 2160000"/>
              <a:gd name="connsiteY26" fmla="*/ 1578324 h 2160000"/>
              <a:gd name="connsiteX27" fmla="*/ 1567818 w 2160000"/>
              <a:gd name="connsiteY27" fmla="*/ 1848324 h 2160000"/>
              <a:gd name="connsiteX28" fmla="*/ 1469563 w 2160000"/>
              <a:gd name="connsiteY28" fmla="*/ 2056669 h 2160000"/>
              <a:gd name="connsiteX29" fmla="*/ 1412948 w 2160000"/>
              <a:gd name="connsiteY29" fmla="*/ 2091019 h 2160000"/>
              <a:gd name="connsiteX30" fmla="*/ 1398272 w 2160000"/>
              <a:gd name="connsiteY30" fmla="*/ 2101498 h 2160000"/>
              <a:gd name="connsiteX31" fmla="*/ 1374464 w 2160000"/>
              <a:gd name="connsiteY31" fmla="*/ 2110955 h 2160000"/>
              <a:gd name="connsiteX32" fmla="*/ 1376211 w 2160000"/>
              <a:gd name="connsiteY32" fmla="*/ 2117860 h 2160000"/>
              <a:gd name="connsiteX33" fmla="*/ 1321962 w 2160000"/>
              <a:gd name="connsiteY33" fmla="*/ 2131809 h 2160000"/>
              <a:gd name="connsiteX34" fmla="*/ 1306247 w 2160000"/>
              <a:gd name="connsiteY34" fmla="*/ 2138051 h 2160000"/>
              <a:gd name="connsiteX35" fmla="*/ 1267530 w 2160000"/>
              <a:gd name="connsiteY35" fmla="*/ 2142656 h 2160000"/>
              <a:gd name="connsiteX36" fmla="*/ 1190424 w 2160000"/>
              <a:gd name="connsiteY36" fmla="*/ 2154424 h 2160000"/>
              <a:gd name="connsiteX37" fmla="*/ 1080000 w 2160000"/>
              <a:gd name="connsiteY37" fmla="*/ 2160000 h 2160000"/>
              <a:gd name="connsiteX38" fmla="*/ 0 w 2160000"/>
              <a:gd name="connsiteY38" fmla="*/ 1080000 h 2160000"/>
              <a:gd name="connsiteX39" fmla="*/ 1080000 w 2160000"/>
              <a:gd name="connsiteY39" fmla="*/ 0 h 21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160000" h="2160000">
                <a:moveTo>
                  <a:pt x="1080000" y="0"/>
                </a:moveTo>
                <a:cubicBezTo>
                  <a:pt x="1639189" y="0"/>
                  <a:pt x="2099117" y="424979"/>
                  <a:pt x="2154424" y="969576"/>
                </a:cubicBezTo>
                <a:lnTo>
                  <a:pt x="2157027" y="1021127"/>
                </a:lnTo>
                <a:lnTo>
                  <a:pt x="2159999" y="1021127"/>
                </a:lnTo>
                <a:lnTo>
                  <a:pt x="2159999" y="1079980"/>
                </a:lnTo>
                <a:lnTo>
                  <a:pt x="2160000" y="1080000"/>
                </a:lnTo>
                <a:lnTo>
                  <a:pt x="2159999" y="1080021"/>
                </a:lnTo>
                <a:lnTo>
                  <a:pt x="2159999" y="1716639"/>
                </a:lnTo>
                <a:lnTo>
                  <a:pt x="2157838" y="1716639"/>
                </a:lnTo>
                <a:lnTo>
                  <a:pt x="2160000" y="1738544"/>
                </a:lnTo>
                <a:cubicBezTo>
                  <a:pt x="2160000" y="1889753"/>
                  <a:pt x="2039977" y="2012333"/>
                  <a:pt x="1891921" y="2012333"/>
                </a:cubicBezTo>
                <a:cubicBezTo>
                  <a:pt x="1743865" y="2012333"/>
                  <a:pt x="1623842" y="1889753"/>
                  <a:pt x="1623842" y="1738544"/>
                </a:cubicBezTo>
                <a:lnTo>
                  <a:pt x="1626005" y="1716639"/>
                </a:lnTo>
                <a:lnTo>
                  <a:pt x="1620298" y="1716639"/>
                </a:lnTo>
                <a:lnTo>
                  <a:pt x="1620298" y="1090950"/>
                </a:lnTo>
                <a:lnTo>
                  <a:pt x="1618898" y="1090937"/>
                </a:lnTo>
                <a:lnTo>
                  <a:pt x="1620000" y="1080000"/>
                </a:lnTo>
                <a:cubicBezTo>
                  <a:pt x="1620000" y="781766"/>
                  <a:pt x="1378234" y="540000"/>
                  <a:pt x="1080000" y="540000"/>
                </a:cubicBezTo>
                <a:cubicBezTo>
                  <a:pt x="781766" y="540000"/>
                  <a:pt x="540000" y="781766"/>
                  <a:pt x="540000" y="1080000"/>
                </a:cubicBezTo>
                <a:cubicBezTo>
                  <a:pt x="540000" y="1378234"/>
                  <a:pt x="781766" y="1620000"/>
                  <a:pt x="1080000" y="1620000"/>
                </a:cubicBezTo>
                <a:lnTo>
                  <a:pt x="1172144" y="1610711"/>
                </a:lnTo>
                <a:lnTo>
                  <a:pt x="1192722" y="1599542"/>
                </a:lnTo>
                <a:lnTo>
                  <a:pt x="1205334" y="1595627"/>
                </a:lnTo>
                <a:lnTo>
                  <a:pt x="1218649" y="1594482"/>
                </a:lnTo>
                <a:cubicBezTo>
                  <a:pt x="1237851" y="1591023"/>
                  <a:pt x="1256099" y="1586790"/>
                  <a:pt x="1273176" y="1581875"/>
                </a:cubicBezTo>
                <a:lnTo>
                  <a:pt x="1277433" y="1580379"/>
                </a:lnTo>
                <a:lnTo>
                  <a:pt x="1297818" y="1578324"/>
                </a:lnTo>
                <a:cubicBezTo>
                  <a:pt x="1446935" y="1578324"/>
                  <a:pt x="1567818" y="1699207"/>
                  <a:pt x="1567818" y="1848324"/>
                </a:cubicBezTo>
                <a:cubicBezTo>
                  <a:pt x="1567818" y="1932202"/>
                  <a:pt x="1529570" y="2007147"/>
                  <a:pt x="1469563" y="2056669"/>
                </a:cubicBezTo>
                <a:lnTo>
                  <a:pt x="1412948" y="2091019"/>
                </a:lnTo>
                <a:lnTo>
                  <a:pt x="1398272" y="2101498"/>
                </a:lnTo>
                <a:lnTo>
                  <a:pt x="1374464" y="2110955"/>
                </a:lnTo>
                <a:lnTo>
                  <a:pt x="1376211" y="2117860"/>
                </a:lnTo>
                <a:lnTo>
                  <a:pt x="1321962" y="2131809"/>
                </a:lnTo>
                <a:lnTo>
                  <a:pt x="1306247" y="2138051"/>
                </a:lnTo>
                <a:lnTo>
                  <a:pt x="1267530" y="2142656"/>
                </a:lnTo>
                <a:lnTo>
                  <a:pt x="1190424" y="2154424"/>
                </a:lnTo>
                <a:cubicBezTo>
                  <a:pt x="1154118" y="2158111"/>
                  <a:pt x="1117280" y="2160000"/>
                  <a:pt x="1080000" y="2160000"/>
                </a:cubicBezTo>
                <a:cubicBezTo>
                  <a:pt x="483532" y="2160000"/>
                  <a:pt x="0" y="1676468"/>
                  <a:pt x="0" y="1080000"/>
                </a:cubicBezTo>
                <a:cubicBezTo>
                  <a:pt x="0" y="483532"/>
                  <a:pt x="483532" y="0"/>
                  <a:pt x="1080000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1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3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777DC-2B4A-B21E-E032-D73BAD11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3FD6-5CAE-4969-9534-D6FE8E561A66}" type="slidenum">
              <a:rPr lang="en-AU" smtClean="0"/>
              <a:t>9</a:t>
            </a:fld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842C48-D7F6-5FF0-12C6-1E7700600270}"/>
              </a:ext>
            </a:extLst>
          </p:cNvPr>
          <p:cNvSpPr txBox="1"/>
          <p:nvPr/>
        </p:nvSpPr>
        <p:spPr>
          <a:xfrm>
            <a:off x="772884" y="3012528"/>
            <a:ext cx="8360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hours of Workshop and 1 Hour orientation</a:t>
            </a:r>
          </a:p>
          <a:p>
            <a:pPr algn="ctr"/>
            <a:r>
              <a:rPr lang="en-US" dirty="0"/>
              <a:t>your facility if &gt; 50 Students</a:t>
            </a:r>
          </a:p>
          <a:p>
            <a:pPr algn="ctr"/>
            <a:r>
              <a:rPr lang="en-US" dirty="0"/>
              <a:t>at Anodiam conference Hall if &lt; 50 students</a:t>
            </a:r>
          </a:p>
          <a:p>
            <a:pPr algn="ctr"/>
            <a:r>
              <a:rPr lang="en-US" dirty="0"/>
              <a:t>Online Webinar if &lt; 10 students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All Teachers and Guardians are welcome</a:t>
            </a:r>
          </a:p>
          <a:p>
            <a:pPr algn="ctr"/>
            <a:r>
              <a:rPr lang="en-US" dirty="0"/>
              <a:t>Grab before it’s gone!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DBDD0-18B1-2D04-4F20-BB7C0AEB73D5}"/>
              </a:ext>
            </a:extLst>
          </p:cNvPr>
          <p:cNvSpPr/>
          <p:nvPr/>
        </p:nvSpPr>
        <p:spPr>
          <a:xfrm>
            <a:off x="1738015" y="1166527"/>
            <a:ext cx="64299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Oxygen" panose="02000503000000000000" pitchFamily="2" charset="0"/>
              </a:rPr>
              <a:t>ABSOLUTELY FREE!</a:t>
            </a:r>
          </a:p>
        </p:txBody>
      </p:sp>
    </p:spTree>
    <p:extLst>
      <p:ext uri="{BB962C8B-B14F-4D97-AF65-F5344CB8AC3E}">
        <p14:creationId xmlns:p14="http://schemas.microsoft.com/office/powerpoint/2010/main" val="150148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851</Words>
  <Application>Microsoft Office PowerPoint</Application>
  <PresentationFormat>A4 Paper (210x297 mm)</PresentationFormat>
  <Paragraphs>146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Oxygen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Debashish Nath</cp:lastModifiedBy>
  <cp:revision>22</cp:revision>
  <dcterms:created xsi:type="dcterms:W3CDTF">2023-12-19T09:29:34Z</dcterms:created>
  <dcterms:modified xsi:type="dcterms:W3CDTF">2024-01-04T06:24:56Z</dcterms:modified>
</cp:coreProperties>
</file>